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Old Standard TT"/>
      <p:regular r:id="rId29"/>
      <p:bold r:id="rId30"/>
      <p: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4D2546-94C9-4B43-AE6F-94365E8BF771}">
  <a:tblStyle styleId="{4C4D2546-94C9-4B43-AE6F-94365E8BF7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2C5D707-2E31-4840-81AA-B1C52BF7DB5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DAE0EF"/>
          </a:solidFill>
        </a:fill>
      </a:tcStyle>
    </a:wholeTbl>
    <a:band1H>
      <a:tcTxStyle/>
      <a:tcStyle>
        <a:fill>
          <a:solidFill>
            <a:srgbClr val="B5C1DF"/>
          </a:solidFill>
        </a:fill>
      </a:tcStyle>
    </a:band1H>
    <a:band2H>
      <a:tcTxStyle/>
    </a:band2H>
    <a:band1V>
      <a:tcTxStyle/>
      <a:tcStyle>
        <a:fill>
          <a:solidFill>
            <a:srgbClr val="B5C1DF"/>
          </a:solidFill>
        </a:fill>
      </a:tcStyle>
    </a:band1V>
    <a:band2V>
      <a:tcTxStyle/>
    </a:band2V>
    <a:lastCol>
      <a:tcTxStyle b="on">
        <a:srgbClr val="FFFFFF"/>
      </a:tcTxStyle>
      <a:tcStyle>
        <a:tcBdr>
          <a:right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4A66AC"/>
          </a:solidFill>
        </a:fill>
      </a:tcStyle>
    </a:lastCol>
    <a:firstCol>
      <a:tcTxStyle b="on">
        <a:srgbClr val="FFFFFF"/>
      </a:tcTxStyle>
      <a:tcStyle>
        <a:tcBdr>
          <a:left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top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4A66AC"/>
          </a:solidFill>
        </a:fill>
      </a:tcStyle>
    </a:firstCol>
    <a:lastRow>
      <a:tcTxStyle b="on">
        <a:srgbClr val="FFFFFF"/>
      </a:tcTxStyle>
      <a:tcStyle>
        <a:tcBdr>
          <a:left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bottom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4A66AC"/>
          </a:solidFill>
        </a:fill>
      </a:tcStyle>
    </a:lastRow>
    <a:seCell>
      <a:tcTxStyle/>
    </a:seCell>
    <a:swCell>
      <a:tcTxStyle/>
    </a:swCell>
    <a:firstRow>
      <a:tcTxStyle b="on">
        <a:srgbClr val="FFFFFF"/>
      </a:tcTxStyle>
      <a:tcStyle>
        <a:tcBdr>
          <a:left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4A66AC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ldStandardT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ldStandardTT-italic.fntdata"/><Relationship Id="rId30" Type="http://schemas.openxmlformats.org/officeDocument/2006/relationships/font" Target="fonts/OldStandardT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5c4d69a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f5c4d69a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f5c4d69a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f5c4d69a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f5c4d69a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f5c4d69a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f5c4d69a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f5c4d69a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ebb62f5f2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ebb62f5f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f5c4d69a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f5c4d69a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f5c4d69a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f5c4d69a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Stellantis devient l’actif principal avec une pondération de 47,84 %, suivi de Toyota à 28,22 % et de General Motors à 23,94 %. Volkswagen et Ford sont entièrement exclues du portefeuille en raison de leurs performances médiocres.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f5c4d69a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f5c4d69a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Stellantis devient l’actif principal avec une pondération de 47,84 %, suivi de Toyota à 28,22 % et de General Motors à 23,94 %. Volkswagen et Ford sont entièrement exclues du portefeuille en raison de leurs performances médiocres.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f5c4d69a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f5c4d69a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Stellantis devient l’actif principal avec une pondération de 47,84 %, suivi de Toyota à 28,22 % et de General Motors à 23,94 %. Volkswagen et Ford sont entièrement exclues du portefeuille en raison de leurs performances médiocres.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f5c4d69a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f5c4d69a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Stellantis devient l’actif principal avec une pondération de 47,84 %, suivi de Toyota à 28,22 % et de General Motors à 23,94 %. Volkswagen et Ford sont entièrement exclues du portefeuille en raison de leurs performances médiocres.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ebb62f5f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ebb62f5f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f5c4d69a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f5c4d69a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Stellantis devient l’actif principal avec une pondération de 47,84 %, suivi de Toyota à 28,22 % et de General Motors à 23,94 %. Volkswagen et Ford sont entièrement exclues du portefeuille en raison de leurs performances médiocres.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ebb62f5f2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ebb62f5f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0357f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035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ebb62f5f2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ebb62f5f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ebb62f5f2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ebb62f5f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5c4d69af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f5c4d69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/>
              <a:t>L'axe des ordonnées (structure)</a:t>
            </a:r>
            <a:r>
              <a:rPr lang="fr"/>
              <a:t> : niveau d'intégration verticale, diversification des marques, volume de production.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/>
              <a:t>L'axe des abscisses (perspectives de croissance)</a:t>
            </a:r>
            <a:r>
              <a:rPr lang="fr"/>
              <a:t> : innovation, transition énergétique, rentabilité et potentiel de développement international.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474825" y="-76200"/>
            <a:ext cx="10223400" cy="5219700"/>
          </a:xfrm>
          <a:prstGeom prst="rect">
            <a:avLst/>
          </a:prstGeom>
          <a:solidFill>
            <a:srgbClr val="000000">
              <a:alpha val="46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41925" y="1502625"/>
            <a:ext cx="7830600" cy="279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3099159" y="3415975"/>
            <a:ext cx="2945700" cy="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026675" y="1725650"/>
            <a:ext cx="7220400" cy="14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512700" y="366238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3099159" y="3502963"/>
            <a:ext cx="2945700" cy="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22442"/>
              </a:buClr>
              <a:buSzPts val="14000"/>
              <a:buNone/>
              <a:defRPr b="1" sz="14000">
                <a:solidFill>
                  <a:srgbClr val="0224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641934" y="3597500"/>
            <a:ext cx="1496100" cy="108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2244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None/>
              <a:defRPr b="1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Trebuchet M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hs-cairn-info.bases-doc.univ-lorraine.fr/magazine-alternatives-economiques-2025-1-page-64?lang=fr" TargetMode="External"/><Relationship Id="rId4" Type="http://schemas.openxmlformats.org/officeDocument/2006/relationships/image" Target="../media/image6.png"/><Relationship Id="rId10" Type="http://schemas.openxmlformats.org/officeDocument/2006/relationships/image" Target="../media/image12.png"/><Relationship Id="rId9" Type="http://schemas.openxmlformats.org/officeDocument/2006/relationships/hyperlink" Target="https://www.rtl.fr/actu/economie-consommation/automobile-pourquoi-le-secteur-est-il-en-crise-en-europe-7900455513" TargetMode="External"/><Relationship Id="rId5" Type="http://schemas.openxmlformats.org/officeDocument/2006/relationships/hyperlink" Target="https://www-mediapart-fr.bases-doc.univ-lorraine.fr/journal/economie-et-social/021224/apres-la-chute-de-carlos-tavares-la-famille-agnelli-reprend-la-main-sur-stellantis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www.leparisien.fr/economie/le-marche-automobile-toujours-a-la-baisse-en-fevrier-01-03-2025-BRNTRF4WXNBYNGCRMHSMXYBZYM.php" TargetMode="External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10.jp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961800" y="1871225"/>
            <a:ext cx="7220400" cy="12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CONCEPTION D’UN PORTEFEUILLE </a:t>
            </a:r>
            <a:r>
              <a:rPr lang="fr"/>
              <a:t>OPTIMISÉ</a:t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512700" y="3662397"/>
            <a:ext cx="8118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Adapté au secteur de l’automobile 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-152400" y="4803175"/>
            <a:ext cx="24027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Alexis BELLACH, Tanguy MOGIN</a:t>
            </a:r>
            <a:endParaRPr sz="11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100" y="4563650"/>
            <a:ext cx="2231651" cy="4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50" y="525775"/>
            <a:ext cx="8810075" cy="40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950" y="238038"/>
            <a:ext cx="6174100" cy="46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-58425" y="-97150"/>
            <a:ext cx="9276900" cy="1071600"/>
          </a:xfrm>
          <a:prstGeom prst="rect">
            <a:avLst/>
          </a:prstGeom>
          <a:solidFill>
            <a:srgbClr val="000000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520000" y="298150"/>
            <a:ext cx="79146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Principaux i</a:t>
            </a:r>
            <a:r>
              <a:rPr lang="fr" sz="3000"/>
              <a:t>ndicateurs</a:t>
            </a:r>
            <a:endParaRPr sz="3000"/>
          </a:p>
        </p:txBody>
      </p:sp>
      <p:graphicFrame>
        <p:nvGraphicFramePr>
          <p:cNvPr id="175" name="Google Shape;175;p24"/>
          <p:cNvGraphicFramePr/>
          <p:nvPr/>
        </p:nvGraphicFramePr>
        <p:xfrm>
          <a:off x="1270125" y="1207675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{92C5D707-2E31-4840-81AA-B1C52BF7DB5E}</a:tableStyleId>
              </a:tblPr>
              <a:tblGrid>
                <a:gridCol w="1560800"/>
                <a:gridCol w="1670250"/>
                <a:gridCol w="1709825"/>
                <a:gridCol w="1662850"/>
              </a:tblGrid>
              <a:tr h="65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Alpha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Beta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Ratio de Sharpe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</a:tr>
              <a:tr h="51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Stellantis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0,27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1,25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0,266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</a:tr>
              <a:tr h="546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Toyota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0,55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0,19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Volkswagen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-0,08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0,93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-0,083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Ford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-0,07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1,12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-0,013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General Motors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1,13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0,222</a:t>
                      </a:r>
                      <a:endParaRPr sz="15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73025" marL="73025" anchor="ctr">
                    <a:lnL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2442"/>
                    </a:solidFill>
                  </a:tcPr>
                </a:tc>
              </a:tr>
            </a:tbl>
          </a:graphicData>
        </a:graphic>
      </p:graphicFrame>
      <p:cxnSp>
        <p:nvCxnSpPr>
          <p:cNvPr id="176" name="Google Shape;176;p24"/>
          <p:cNvCxnSpPr/>
          <p:nvPr/>
        </p:nvCxnSpPr>
        <p:spPr>
          <a:xfrm flipH="1" rot="10800000">
            <a:off x="1588601" y="1857824"/>
            <a:ext cx="6105000" cy="2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4"/>
          <p:cNvCxnSpPr/>
          <p:nvPr/>
        </p:nvCxnSpPr>
        <p:spPr>
          <a:xfrm flipH="1" rot="10800000">
            <a:off x="1588601" y="2391224"/>
            <a:ext cx="6105000" cy="2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4"/>
          <p:cNvCxnSpPr/>
          <p:nvPr/>
        </p:nvCxnSpPr>
        <p:spPr>
          <a:xfrm flipH="1" rot="10800000">
            <a:off x="1588601" y="2924624"/>
            <a:ext cx="6105000" cy="2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4"/>
          <p:cNvCxnSpPr/>
          <p:nvPr/>
        </p:nvCxnSpPr>
        <p:spPr>
          <a:xfrm flipH="1" rot="10800000">
            <a:off x="1595701" y="3410824"/>
            <a:ext cx="6105000" cy="2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4"/>
          <p:cNvCxnSpPr/>
          <p:nvPr/>
        </p:nvCxnSpPr>
        <p:spPr>
          <a:xfrm flipH="1" rot="10800000">
            <a:off x="1588601" y="3915224"/>
            <a:ext cx="6105000" cy="2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 flipH="1">
            <a:off x="2848300" y="1404500"/>
            <a:ext cx="9900" cy="290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 flipH="1">
            <a:off x="4600900" y="1404500"/>
            <a:ext cx="9900" cy="290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 flipH="1">
            <a:off x="6201100" y="1404500"/>
            <a:ext cx="9900" cy="290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325" y="107188"/>
            <a:ext cx="5659350" cy="49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51925" y="1893300"/>
            <a:ext cx="7006200" cy="9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/>
              <a:t>3</a:t>
            </a:r>
            <a:r>
              <a:rPr lang="fr" sz="5600"/>
              <a:t>. </a:t>
            </a:r>
            <a:endParaRPr sz="5600"/>
          </a:p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1443050" y="1893300"/>
            <a:ext cx="71883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/>
              <a:t>ANALYSE DU PORTEFEUILLE</a:t>
            </a:r>
            <a:endParaRPr sz="5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/>
          <p:nvPr/>
        </p:nvSpPr>
        <p:spPr>
          <a:xfrm>
            <a:off x="-58425" y="-97150"/>
            <a:ext cx="9276900" cy="1071600"/>
          </a:xfrm>
          <a:prstGeom prst="rect">
            <a:avLst/>
          </a:prstGeom>
          <a:solidFill>
            <a:srgbClr val="000000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27"/>
          <p:cNvSpPr txBox="1"/>
          <p:nvPr>
            <p:ph type="title"/>
          </p:nvPr>
        </p:nvSpPr>
        <p:spPr>
          <a:xfrm>
            <a:off x="520000" y="298150"/>
            <a:ext cx="79146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Portefeuille équipondéré</a:t>
            </a:r>
            <a:endParaRPr sz="3000"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50" y="1125275"/>
            <a:ext cx="7002475" cy="37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/>
          <p:nvPr/>
        </p:nvSpPr>
        <p:spPr>
          <a:xfrm>
            <a:off x="-58425" y="-97150"/>
            <a:ext cx="9276900" cy="1071600"/>
          </a:xfrm>
          <a:prstGeom prst="rect">
            <a:avLst/>
          </a:prstGeom>
          <a:solidFill>
            <a:srgbClr val="000000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520000" y="298150"/>
            <a:ext cx="79146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Optimisation du portefeuille (Markowitz)</a:t>
            </a:r>
            <a:endParaRPr sz="3000"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900" y="1134675"/>
            <a:ext cx="6230176" cy="37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2144225" y="1576450"/>
            <a:ext cx="5655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47,84 %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3295225" y="2565500"/>
            <a:ext cx="5655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28,22</a:t>
            </a:r>
            <a:r>
              <a:rPr lang="fr" sz="8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 %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6771475" y="2800613"/>
            <a:ext cx="5655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23,94 %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-58425" y="-97150"/>
            <a:ext cx="9276900" cy="1071600"/>
          </a:xfrm>
          <a:prstGeom prst="rect">
            <a:avLst/>
          </a:prstGeom>
          <a:solidFill>
            <a:srgbClr val="000000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29"/>
          <p:cNvSpPr txBox="1"/>
          <p:nvPr>
            <p:ph type="title"/>
          </p:nvPr>
        </p:nvSpPr>
        <p:spPr>
          <a:xfrm>
            <a:off x="520000" y="298150"/>
            <a:ext cx="79146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Portefeuille équipondéré VS optimisé</a:t>
            </a:r>
            <a:endParaRPr sz="3000"/>
          </a:p>
        </p:txBody>
      </p:sp>
      <p:graphicFrame>
        <p:nvGraphicFramePr>
          <p:cNvPr id="218" name="Google Shape;218;p29"/>
          <p:cNvGraphicFramePr/>
          <p:nvPr/>
        </p:nvGraphicFramePr>
        <p:xfrm>
          <a:off x="857800" y="174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{4C4D2546-94C9-4B43-AE6F-94365E8BF771}</a:tableStyleId>
              </a:tblPr>
              <a:tblGrid>
                <a:gridCol w="2413000"/>
                <a:gridCol w="2413000"/>
                <a:gridCol w="2413000"/>
              </a:tblGrid>
              <a:tr h="7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chemeClr val="lt1"/>
                          </a:solidFill>
                        </a:rPr>
                        <a:t>Équipondéré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chemeClr val="lt1"/>
                          </a:solidFill>
                        </a:rPr>
                        <a:t>Optimisé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72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</a:rPr>
                        <a:t>Rentabilité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</a:rPr>
                        <a:t>6,32 %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</a:rPr>
                        <a:t>10,57 %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72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</a:rPr>
                        <a:t>Risque (Volatilité)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</a:rPr>
                        <a:t>26,00 %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</a:rPr>
                        <a:t>28,40 %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72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</a:rPr>
                        <a:t>Sharpe ratio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</a:rPr>
                        <a:t>0,10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</a:rPr>
                        <a:t>0,28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-58425" y="-97150"/>
            <a:ext cx="9276900" cy="1071600"/>
          </a:xfrm>
          <a:prstGeom prst="rect">
            <a:avLst/>
          </a:prstGeom>
          <a:solidFill>
            <a:srgbClr val="000000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30"/>
          <p:cNvSpPr txBox="1"/>
          <p:nvPr>
            <p:ph type="title"/>
          </p:nvPr>
        </p:nvSpPr>
        <p:spPr>
          <a:xfrm>
            <a:off x="520000" y="298150"/>
            <a:ext cx="79146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Portefeuille équipondéré VS optimisé</a:t>
            </a:r>
            <a:endParaRPr sz="3000"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5" y="1069450"/>
            <a:ext cx="7914600" cy="393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-58425" y="-173350"/>
            <a:ext cx="9276900" cy="1071600"/>
          </a:xfrm>
          <a:prstGeom prst="rect">
            <a:avLst/>
          </a:prstGeom>
          <a:solidFill>
            <a:srgbClr val="000000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31"/>
          <p:cNvSpPr txBox="1"/>
          <p:nvPr>
            <p:ph type="title"/>
          </p:nvPr>
        </p:nvSpPr>
        <p:spPr>
          <a:xfrm>
            <a:off x="520000" y="221950"/>
            <a:ext cx="79146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Ratios et indicateurs à considérer</a:t>
            </a:r>
            <a:endParaRPr sz="3000"/>
          </a:p>
        </p:txBody>
      </p:sp>
      <p:grpSp>
        <p:nvGrpSpPr>
          <p:cNvPr id="232" name="Google Shape;232;p31"/>
          <p:cNvGrpSpPr/>
          <p:nvPr/>
        </p:nvGrpSpPr>
        <p:grpSpPr>
          <a:xfrm>
            <a:off x="505525" y="2871188"/>
            <a:ext cx="7414700" cy="1752788"/>
            <a:chOff x="505525" y="2871188"/>
            <a:chExt cx="7414700" cy="1752788"/>
          </a:xfrm>
        </p:grpSpPr>
        <p:sp>
          <p:nvSpPr>
            <p:cNvPr id="233" name="Google Shape;233;p31"/>
            <p:cNvSpPr txBox="1"/>
            <p:nvPr/>
          </p:nvSpPr>
          <p:spPr>
            <a:xfrm>
              <a:off x="1239750" y="3399375"/>
              <a:ext cx="32112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Value at Risk 95% (VaR</a:t>
              </a:r>
              <a:r>
                <a:rPr b="1" baseline="-25000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95%</a:t>
              </a:r>
              <a:r>
                <a:rPr b="1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)</a:t>
              </a:r>
              <a:endParaRPr b="1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Expected Shortfall 95% </a:t>
              </a:r>
              <a:r>
                <a:rPr b="1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(ES</a:t>
              </a:r>
              <a:r>
                <a:rPr b="1" baseline="-25000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95%</a:t>
              </a:r>
              <a:r>
                <a:rPr b="1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)</a:t>
              </a:r>
              <a:endParaRPr b="1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Maximum Drawdown</a:t>
              </a:r>
              <a:endParaRPr b="1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  <p:sp>
          <p:nvSpPr>
            <p:cNvPr id="234" name="Google Shape;234;p31"/>
            <p:cNvSpPr txBox="1"/>
            <p:nvPr/>
          </p:nvSpPr>
          <p:spPr>
            <a:xfrm>
              <a:off x="505525" y="2871188"/>
              <a:ext cx="42780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Principaux indicateurs de risque</a:t>
              </a:r>
              <a:endParaRPr b="1" sz="16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  <p:sp>
          <p:nvSpPr>
            <p:cNvPr id="235" name="Google Shape;235;p31"/>
            <p:cNvSpPr txBox="1"/>
            <p:nvPr/>
          </p:nvSpPr>
          <p:spPr>
            <a:xfrm>
              <a:off x="4708925" y="3399375"/>
              <a:ext cx="32112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 2,79 % </a:t>
              </a:r>
              <a:endParaRPr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4,73 %</a:t>
              </a:r>
              <a:endParaRPr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–32,71</a:t>
              </a:r>
              <a:r>
                <a:rPr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 %</a:t>
              </a:r>
              <a:endParaRPr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  <p:cxnSp>
          <p:nvCxnSpPr>
            <p:cNvPr id="236" name="Google Shape;236;p31"/>
            <p:cNvCxnSpPr/>
            <p:nvPr/>
          </p:nvCxnSpPr>
          <p:spPr>
            <a:xfrm>
              <a:off x="1239825" y="3313850"/>
              <a:ext cx="66804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31"/>
            <p:cNvCxnSpPr/>
            <p:nvPr/>
          </p:nvCxnSpPr>
          <p:spPr>
            <a:xfrm>
              <a:off x="566650" y="4520900"/>
              <a:ext cx="73533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8" name="Google Shape;238;p31"/>
          <p:cNvGrpSpPr/>
          <p:nvPr/>
        </p:nvGrpSpPr>
        <p:grpSpPr>
          <a:xfrm>
            <a:off x="505525" y="1024500"/>
            <a:ext cx="7414700" cy="1800600"/>
            <a:chOff x="505525" y="1024500"/>
            <a:chExt cx="7414700" cy="1800600"/>
          </a:xfrm>
        </p:grpSpPr>
        <p:sp>
          <p:nvSpPr>
            <p:cNvPr id="239" name="Google Shape;239;p31"/>
            <p:cNvSpPr txBox="1"/>
            <p:nvPr/>
          </p:nvSpPr>
          <p:spPr>
            <a:xfrm>
              <a:off x="1239750" y="1600500"/>
              <a:ext cx="32112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Alpha de Jensen</a:t>
              </a:r>
              <a:r>
                <a:rPr b="1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 </a:t>
              </a:r>
              <a:endParaRPr b="1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Sharpe ratio</a:t>
              </a:r>
              <a:endParaRPr b="1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Treynor ratio</a:t>
              </a:r>
              <a:endParaRPr b="1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  <p:sp>
          <p:nvSpPr>
            <p:cNvPr id="240" name="Google Shape;240;p31"/>
            <p:cNvSpPr txBox="1"/>
            <p:nvPr/>
          </p:nvSpPr>
          <p:spPr>
            <a:xfrm>
              <a:off x="505525" y="1097650"/>
              <a:ext cx="47484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Mesures de performance relatives au  risque</a:t>
              </a:r>
              <a:endParaRPr b="1" sz="16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  <p:cxnSp>
          <p:nvCxnSpPr>
            <p:cNvPr id="241" name="Google Shape;241;p31"/>
            <p:cNvCxnSpPr/>
            <p:nvPr/>
          </p:nvCxnSpPr>
          <p:spPr>
            <a:xfrm>
              <a:off x="1239825" y="1533075"/>
              <a:ext cx="66804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31"/>
            <p:cNvCxnSpPr/>
            <p:nvPr/>
          </p:nvCxnSpPr>
          <p:spPr>
            <a:xfrm>
              <a:off x="566650" y="2747350"/>
              <a:ext cx="73533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31"/>
            <p:cNvCxnSpPr/>
            <p:nvPr/>
          </p:nvCxnSpPr>
          <p:spPr>
            <a:xfrm>
              <a:off x="566650" y="1024500"/>
              <a:ext cx="73533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4" name="Google Shape;244;p31"/>
            <p:cNvSpPr txBox="1"/>
            <p:nvPr/>
          </p:nvSpPr>
          <p:spPr>
            <a:xfrm>
              <a:off x="4962950" y="1589850"/>
              <a:ext cx="29571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0,1057 </a:t>
              </a:r>
              <a:endParaRPr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0,28</a:t>
              </a:r>
              <a:endParaRPr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1"/>
                  </a:solidFill>
                  <a:latin typeface="Aptos"/>
                  <a:ea typeface="Aptos"/>
                  <a:cs typeface="Aptos"/>
                  <a:sym typeface="Aptos"/>
                </a:rPr>
                <a:t>0,92</a:t>
              </a:r>
              <a:endParaRPr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ck market, tracking, stocks photo, Business, Laptop, Computer ..."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11150" y="-680225"/>
            <a:ext cx="10275274" cy="6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1046875" y="-70650"/>
            <a:ext cx="9711000" cy="5284800"/>
          </a:xfrm>
          <a:prstGeom prst="rect">
            <a:avLst/>
          </a:prstGeom>
          <a:solidFill>
            <a:srgbClr val="000000">
              <a:alpha val="80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2617925" y="446675"/>
            <a:ext cx="5934000" cy="613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TABLE DES </a:t>
            </a:r>
            <a:r>
              <a:rPr lang="fr">
                <a:solidFill>
                  <a:schemeClr val="lt1"/>
                </a:solidFill>
              </a:rPr>
              <a:t>MATIÈRES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2" name="Google Shape;72;p14"/>
          <p:cNvCxnSpPr/>
          <p:nvPr/>
        </p:nvCxnSpPr>
        <p:spPr>
          <a:xfrm flipH="1" rot="10800000">
            <a:off x="3165925" y="1151038"/>
            <a:ext cx="3205200" cy="12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4"/>
          <p:cNvSpPr txBox="1"/>
          <p:nvPr/>
        </p:nvSpPr>
        <p:spPr>
          <a:xfrm>
            <a:off x="3811425" y="1763175"/>
            <a:ext cx="458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811425" y="2357350"/>
            <a:ext cx="458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Sélection des actifs</a:t>
            </a:r>
            <a:endParaRPr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811425" y="2951525"/>
            <a:ext cx="458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Analyse du portefeuille</a:t>
            </a:r>
            <a:endParaRPr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811425" y="3554350"/>
            <a:ext cx="458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</a:t>
            </a:r>
            <a:endParaRPr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134900" y="1763175"/>
            <a:ext cx="458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1.</a:t>
            </a:r>
            <a:endParaRPr b="1"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134900" y="2357350"/>
            <a:ext cx="458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2.</a:t>
            </a:r>
            <a:endParaRPr b="1"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134900" y="2951525"/>
            <a:ext cx="458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3.</a:t>
            </a:r>
            <a:endParaRPr b="1"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3134900" y="3554350"/>
            <a:ext cx="458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4.</a:t>
            </a:r>
            <a:endParaRPr b="1"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/>
          <p:nvPr/>
        </p:nvSpPr>
        <p:spPr>
          <a:xfrm>
            <a:off x="-58425" y="-249550"/>
            <a:ext cx="9276900" cy="1071600"/>
          </a:xfrm>
          <a:prstGeom prst="rect">
            <a:avLst/>
          </a:prstGeom>
          <a:solidFill>
            <a:srgbClr val="000000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p32"/>
          <p:cNvSpPr txBox="1"/>
          <p:nvPr>
            <p:ph type="title"/>
          </p:nvPr>
        </p:nvSpPr>
        <p:spPr>
          <a:xfrm>
            <a:off x="520000" y="145750"/>
            <a:ext cx="79146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Maximum Drawdown</a:t>
            </a:r>
            <a:endParaRPr sz="3000"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5" y="917050"/>
            <a:ext cx="8221022" cy="408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2"/>
          <p:cNvCxnSpPr/>
          <p:nvPr/>
        </p:nvCxnSpPr>
        <p:spPr>
          <a:xfrm>
            <a:off x="7311425" y="1313025"/>
            <a:ext cx="775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2"/>
          <p:cNvCxnSpPr/>
          <p:nvPr/>
        </p:nvCxnSpPr>
        <p:spPr>
          <a:xfrm>
            <a:off x="7774125" y="2850875"/>
            <a:ext cx="775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1443050" y="1359900"/>
            <a:ext cx="71883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/>
              <a:t>CONCLUSION</a:t>
            </a:r>
            <a:endParaRPr sz="5600"/>
          </a:p>
        </p:txBody>
      </p:sp>
      <p:sp>
        <p:nvSpPr>
          <p:cNvPr id="259" name="Google Shape;259;p33"/>
          <p:cNvSpPr txBox="1"/>
          <p:nvPr>
            <p:ph type="title"/>
          </p:nvPr>
        </p:nvSpPr>
        <p:spPr>
          <a:xfrm>
            <a:off x="451925" y="1893300"/>
            <a:ext cx="7006200" cy="9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/>
              <a:t>4</a:t>
            </a:r>
            <a:r>
              <a:rPr lang="fr" sz="5600"/>
              <a:t>. </a:t>
            </a:r>
            <a:endParaRPr sz="5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490250" y="526350"/>
            <a:ext cx="6198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pour votre </a:t>
            </a:r>
            <a:r>
              <a:rPr lang="fr"/>
              <a:t>attention.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928175" y="1359900"/>
            <a:ext cx="77031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84200" lvl="0" marL="457200" rtl="0" algn="l"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fr" sz="5600"/>
              <a:t>INTRODUCTION</a:t>
            </a:r>
            <a:endParaRPr sz="5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073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6"/>
          <p:cNvGrpSpPr/>
          <p:nvPr/>
        </p:nvGrpSpPr>
        <p:grpSpPr>
          <a:xfrm>
            <a:off x="1840864" y="153038"/>
            <a:ext cx="5931183" cy="4696939"/>
            <a:chOff x="3489625" y="513425"/>
            <a:chExt cx="5238636" cy="4310700"/>
          </a:xfrm>
        </p:grpSpPr>
        <p:pic>
          <p:nvPicPr>
            <p:cNvPr descr="Car Headlight Images | Free Photos, PNG Stickers, Wallpapers ..." id="91" name="Google Shape;91;p16"/>
            <p:cNvPicPr preferRelativeResize="0"/>
            <p:nvPr/>
          </p:nvPicPr>
          <p:blipFill rotWithShape="1">
            <a:blip r:embed="rId3">
              <a:alphaModFix/>
            </a:blip>
            <a:srcRect b="13196" l="18891" r="67689" t="17708"/>
            <a:stretch/>
          </p:blipFill>
          <p:spPr>
            <a:xfrm>
              <a:off x="3489625" y="1283118"/>
              <a:ext cx="968700" cy="2978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descr="Car Headlight Images | Free Photos, PNG Stickers, Wallpapers ..." id="92" name="Google Shape;92;p16"/>
            <p:cNvPicPr preferRelativeResize="0"/>
            <p:nvPr/>
          </p:nvPicPr>
          <p:blipFill rotWithShape="1">
            <a:blip r:embed="rId3">
              <a:alphaModFix/>
            </a:blip>
            <a:srcRect b="3501" l="33585" r="52995" t="4603"/>
            <a:stretch/>
          </p:blipFill>
          <p:spPr>
            <a:xfrm>
              <a:off x="4547004" y="717439"/>
              <a:ext cx="968700" cy="3961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descr="Car Headlight Images | Free Photos, PNG Stickers, Wallpapers ..." id="93" name="Google Shape;93;p16"/>
            <p:cNvPicPr preferRelativeResize="0"/>
            <p:nvPr/>
          </p:nvPicPr>
          <p:blipFill rotWithShape="1">
            <a:blip r:embed="rId3">
              <a:alphaModFix/>
            </a:blip>
            <a:srcRect b="0" l="46618" r="40226" t="0"/>
            <a:stretch/>
          </p:blipFill>
          <p:spPr>
            <a:xfrm>
              <a:off x="5611827" y="513425"/>
              <a:ext cx="968700" cy="4310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descr="Car Headlight Images | Free Photos, PNG Stickers, Wallpapers ..." id="94" name="Google Shape;94;p16"/>
            <p:cNvPicPr preferRelativeResize="0"/>
            <p:nvPr/>
          </p:nvPicPr>
          <p:blipFill rotWithShape="1">
            <a:blip r:embed="rId3">
              <a:alphaModFix/>
            </a:blip>
            <a:srcRect b="4241" l="60131" r="26449" t="6264"/>
            <a:stretch/>
          </p:blipFill>
          <p:spPr>
            <a:xfrm>
              <a:off x="6685694" y="771760"/>
              <a:ext cx="968700" cy="3857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descr="Car Headlight Images | Free Photos, PNG Stickers, Wallpapers ..." id="95" name="Google Shape;95;p16"/>
            <p:cNvPicPr preferRelativeResize="0"/>
            <p:nvPr/>
          </p:nvPicPr>
          <p:blipFill rotWithShape="1">
            <a:blip r:embed="rId3">
              <a:alphaModFix/>
            </a:blip>
            <a:srcRect b="7905" l="75292" r="11288" t="20614"/>
            <a:stretch/>
          </p:blipFill>
          <p:spPr>
            <a:xfrm>
              <a:off x="7759561" y="1390479"/>
              <a:ext cx="968700" cy="3081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sp>
        <p:nvSpPr>
          <p:cNvPr id="96" name="Google Shape;9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778438" y="3604675"/>
            <a:ext cx="8236248" cy="9904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D8D8D8">
                    <a:alpha val="70250"/>
                  </a:srgbClr>
                </a:solidFill>
                <a:latin typeface="Playfair Display;600"/>
              </a:rPr>
              <a:t>AUTOMOBILE</a:t>
            </a:r>
          </a:p>
        </p:txBody>
      </p:sp>
      <p:sp>
        <p:nvSpPr>
          <p:cNvPr id="98" name="Google Shape;98;p16"/>
          <p:cNvSpPr/>
          <p:nvPr/>
        </p:nvSpPr>
        <p:spPr>
          <a:xfrm>
            <a:off x="229088" y="552625"/>
            <a:ext cx="6755082" cy="990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D8D8D8">
                    <a:alpha val="70250"/>
                  </a:srgbClr>
                </a:solidFill>
                <a:latin typeface="Playfair Display;600"/>
              </a:rPr>
              <a:t>INDUSTRIE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175" y="1496725"/>
            <a:ext cx="5879626" cy="21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2093500" y="3240075"/>
            <a:ext cx="4281600" cy="323700"/>
          </a:xfrm>
          <a:prstGeom prst="rect">
            <a:avLst/>
          </a:prstGeom>
          <a:solidFill>
            <a:srgbClr val="E6E6E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434343"/>
                </a:solidFill>
              </a:rPr>
              <a:t>Quel est le contexte financier </a:t>
            </a:r>
            <a:r>
              <a:rPr lang="fr" sz="1300">
                <a:solidFill>
                  <a:srgbClr val="434343"/>
                </a:solidFill>
              </a:rPr>
              <a:t>automobile ?</a:t>
            </a:r>
            <a:endParaRPr sz="13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74" y="331900"/>
            <a:ext cx="5759977" cy="21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6975" y="2366525"/>
            <a:ext cx="7527101" cy="18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2775" y="723475"/>
            <a:ext cx="6201233" cy="164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278" y="3230541"/>
            <a:ext cx="7205623" cy="2041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-204525" y="-61500"/>
            <a:ext cx="9486300" cy="5333700"/>
          </a:xfrm>
          <a:prstGeom prst="rect">
            <a:avLst/>
          </a:prstGeom>
          <a:solidFill>
            <a:srgbClr val="000000">
              <a:alpha val="80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3626725" y="2061725"/>
            <a:ext cx="4227622" cy="10744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EA9999"/>
                </a:solidFill>
                <a:latin typeface="Old Standard TT"/>
              </a:rPr>
              <a:t>CRISE</a:t>
            </a:r>
          </a:p>
        </p:txBody>
      </p:sp>
      <p:sp>
        <p:nvSpPr>
          <p:cNvPr id="115" name="Google Shape;115;p18"/>
          <p:cNvSpPr/>
          <p:nvPr/>
        </p:nvSpPr>
        <p:spPr>
          <a:xfrm>
            <a:off x="338275" y="508575"/>
            <a:ext cx="5969082" cy="1065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B6D7A8"/>
                </a:solidFill>
                <a:latin typeface="Old Standard TT"/>
              </a:rPr>
              <a:t>ECOLOGIE</a:t>
            </a:r>
          </a:p>
        </p:txBody>
      </p:sp>
      <p:sp>
        <p:nvSpPr>
          <p:cNvPr id="116" name="Google Shape;116;p18"/>
          <p:cNvSpPr/>
          <p:nvPr/>
        </p:nvSpPr>
        <p:spPr>
          <a:xfrm>
            <a:off x="767175" y="3566025"/>
            <a:ext cx="4334083" cy="1065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9FC5E8"/>
                </a:solidFill>
                <a:latin typeface="Old Standard TT"/>
              </a:rPr>
              <a:t>DEFIS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443050" y="1893300"/>
            <a:ext cx="71883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/>
              <a:t>SÉLECTION</a:t>
            </a:r>
            <a:r>
              <a:rPr lang="fr" sz="5600"/>
              <a:t> DES ACTIFS</a:t>
            </a:r>
            <a:endParaRPr sz="5600"/>
          </a:p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451925" y="1893300"/>
            <a:ext cx="7006200" cy="9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/>
              <a:t>2. </a:t>
            </a:r>
            <a:endParaRPr sz="5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7B7B7"/>
            </a:gs>
            <a:gs pos="25000">
              <a:srgbClr val="1C4587"/>
            </a:gs>
            <a:gs pos="100000">
              <a:srgbClr val="10012E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370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Sélection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137675" y="1501275"/>
            <a:ext cx="4443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b="1" lang="f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General Motors</a:t>
            </a:r>
            <a:endParaRPr b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b="1" lang="f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Stellantis</a:t>
            </a:r>
            <a:endParaRPr b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b="1" lang="f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Volkswagen</a:t>
            </a:r>
            <a:endParaRPr b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b="1" lang="f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Ford</a:t>
            </a:r>
            <a:endParaRPr b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b="1" lang="f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Toyota</a:t>
            </a:r>
            <a:endParaRPr b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Objectif </a:t>
            </a:r>
            <a:r>
              <a:rPr lang="f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Analyser les performances et les risques de 2015 à 2024 afin de construire un portefeuille optimisé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hoto en plongée d'une main tenant un bol de thé légèrement coloré avec des rondelles de citron" id="129" name="Google Shape;129;p20"/>
          <p:cNvPicPr preferRelativeResize="0"/>
          <p:nvPr/>
        </p:nvPicPr>
        <p:blipFill rotWithShape="1">
          <a:blip r:embed="rId3">
            <a:alphaModFix/>
          </a:blip>
          <a:srcRect b="4067" l="17813" r="16061" t="0"/>
          <a:stretch/>
        </p:blipFill>
        <p:spPr>
          <a:xfrm>
            <a:off x="4705150" y="293950"/>
            <a:ext cx="2035799" cy="1342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ut-parleur moderne de forme ronde pour ordinateur" id="130" name="Google Shape;130;p20"/>
          <p:cNvPicPr preferRelativeResize="0"/>
          <p:nvPr/>
        </p:nvPicPr>
        <p:blipFill rotWithShape="1">
          <a:blip r:embed="rId4">
            <a:alphaModFix/>
          </a:blip>
          <a:srcRect b="15127" l="6179" r="35687" t="10754"/>
          <a:stretch/>
        </p:blipFill>
        <p:spPr>
          <a:xfrm>
            <a:off x="6796425" y="293950"/>
            <a:ext cx="2035799" cy="1342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s en verre posés à l'envers sur les piquets en bois d'une clôture" id="131" name="Google Shape;131;p20"/>
          <p:cNvPicPr preferRelativeResize="0"/>
          <p:nvPr/>
        </p:nvPicPr>
        <p:blipFill rotWithShape="1">
          <a:blip r:embed="rId5">
            <a:alphaModFix/>
          </a:blip>
          <a:srcRect b="9949" l="9164" r="3636" t="13038"/>
          <a:stretch/>
        </p:blipFill>
        <p:spPr>
          <a:xfrm>
            <a:off x="4705200" y="3103900"/>
            <a:ext cx="4127099" cy="172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 en plongée d'une main tenant un bol de thé légèrement coloré avec des rondelles de citron" id="132" name="Google Shape;132;p20"/>
          <p:cNvPicPr preferRelativeResize="0"/>
          <p:nvPr/>
        </p:nvPicPr>
        <p:blipFill rotWithShape="1">
          <a:blip r:embed="rId3">
            <a:alphaModFix/>
          </a:blip>
          <a:srcRect b="4067" l="17813" r="16061" t="0"/>
          <a:stretch/>
        </p:blipFill>
        <p:spPr>
          <a:xfrm>
            <a:off x="4705225" y="1712724"/>
            <a:ext cx="2035789" cy="1342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ut-parleur moderne de forme ronde pour ordinateur" id="133" name="Google Shape;133;p20"/>
          <p:cNvPicPr preferRelativeResize="0"/>
          <p:nvPr/>
        </p:nvPicPr>
        <p:blipFill rotWithShape="1">
          <a:blip r:embed="rId4">
            <a:alphaModFix/>
          </a:blip>
          <a:srcRect b="15127" l="6179" r="35687" t="10754"/>
          <a:stretch/>
        </p:blipFill>
        <p:spPr>
          <a:xfrm>
            <a:off x="6796488" y="1712724"/>
            <a:ext cx="2035789" cy="1342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w, Volkswagen, auto, drap, logo, grille, automobile ..."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0000" y="1712714"/>
            <a:ext cx="2026124" cy="134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7">
            <a:alphaModFix/>
          </a:blip>
          <a:srcRect b="3955" l="0" r="0" t="8524"/>
          <a:stretch/>
        </p:blipFill>
        <p:spPr>
          <a:xfrm>
            <a:off x="4705150" y="293950"/>
            <a:ext cx="2035800" cy="13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8">
            <a:alphaModFix/>
          </a:blip>
          <a:srcRect b="16587" l="17985" r="12006" t="15237"/>
          <a:stretch/>
        </p:blipFill>
        <p:spPr>
          <a:xfrm>
            <a:off x="6796425" y="293950"/>
            <a:ext cx="2035800" cy="13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9">
            <a:alphaModFix/>
          </a:blip>
          <a:srcRect b="5994" l="0" r="0" t="5985"/>
          <a:stretch/>
        </p:blipFill>
        <p:spPr>
          <a:xfrm>
            <a:off x="6796500" y="1712725"/>
            <a:ext cx="2035800" cy="13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10">
            <a:alphaModFix/>
          </a:blip>
          <a:srcRect b="11054" l="0" r="0" t="14557"/>
          <a:stretch/>
        </p:blipFill>
        <p:spPr>
          <a:xfrm>
            <a:off x="4705225" y="3103900"/>
            <a:ext cx="4141467" cy="17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7003800" y="941875"/>
            <a:ext cx="1618200" cy="136200"/>
          </a:xfrm>
          <a:prstGeom prst="roundRect">
            <a:avLst>
              <a:gd fmla="val 16667" name="adj"/>
            </a:avLst>
          </a:prstGeom>
          <a:solidFill>
            <a:srgbClr val="FFFFFF">
              <a:alpha val="594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File:Stellantis logo.png - Wikimedia Commons" id="140" name="Google Shape;14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27325" y="967870"/>
            <a:ext cx="1574149" cy="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244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358300" y="886225"/>
            <a:ext cx="8394000" cy="407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46" name="Google Shape;146;p21"/>
          <p:cNvGraphicFramePr/>
          <p:nvPr/>
        </p:nvGraphicFramePr>
        <p:xfrm>
          <a:off x="952500" y="121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{4C4D2546-94C9-4B43-AE6F-94365E8BF771}</a:tableStyleId>
              </a:tblPr>
              <a:tblGrid>
                <a:gridCol w="3619500"/>
                <a:gridCol w="3619500"/>
              </a:tblGrid>
              <a:tr h="163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63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Comparatif qualitatif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8" name="Google Shape;148;p21"/>
          <p:cNvGrpSpPr/>
          <p:nvPr/>
        </p:nvGrpSpPr>
        <p:grpSpPr>
          <a:xfrm>
            <a:off x="1284700" y="2598669"/>
            <a:ext cx="2906828" cy="114976"/>
            <a:chOff x="332102" y="2257958"/>
            <a:chExt cx="7021323" cy="320714"/>
          </a:xfrm>
        </p:grpSpPr>
        <p:sp>
          <p:nvSpPr>
            <p:cNvPr id="149" name="Google Shape;149;p21"/>
            <p:cNvSpPr/>
            <p:nvPr/>
          </p:nvSpPr>
          <p:spPr>
            <a:xfrm>
              <a:off x="5735225" y="2415188"/>
              <a:ext cx="1618200" cy="136200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59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File:Stellantis logo.png - Wikimedia Commons" id="150" name="Google Shape;15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102" y="2257958"/>
              <a:ext cx="5587189" cy="3207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050" y="1517950"/>
            <a:ext cx="1352750" cy="76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5">
            <a:alphaModFix/>
          </a:blip>
          <a:srcRect b="34177" l="22958" r="22844" t="31496"/>
          <a:stretch/>
        </p:blipFill>
        <p:spPr>
          <a:xfrm>
            <a:off x="2261950" y="3489225"/>
            <a:ext cx="1509725" cy="6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1525" y="2808000"/>
            <a:ext cx="760950" cy="7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4400" y="2357625"/>
            <a:ext cx="688399" cy="68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1"/>
          <p:cNvCxnSpPr/>
          <p:nvPr/>
        </p:nvCxnSpPr>
        <p:spPr>
          <a:xfrm>
            <a:off x="946075" y="4485050"/>
            <a:ext cx="7432500" cy="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1"/>
          <p:cNvCxnSpPr/>
          <p:nvPr/>
        </p:nvCxnSpPr>
        <p:spPr>
          <a:xfrm rot="10800000">
            <a:off x="946100" y="1035075"/>
            <a:ext cx="7200" cy="345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1"/>
          <p:cNvSpPr txBox="1"/>
          <p:nvPr/>
        </p:nvSpPr>
        <p:spPr>
          <a:xfrm>
            <a:off x="3351600" y="4539050"/>
            <a:ext cx="24408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Perspectives de croissance</a:t>
            </a:r>
            <a:endParaRPr b="1"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 rot="-5400000">
            <a:off x="-620400" y="2694225"/>
            <a:ext cx="24408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b="1"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